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tags/tag8.xml" ContentType="application/vnd.openxmlformats-officedocument.presentationml.tags+xml"/>
  <Override PartName="/ppt/notesSlides/notesSlide9.xml" ContentType="application/vnd.openxmlformats-officedocument.presentationml.notesSlide+xml"/>
  <Override PartName="/ppt/tags/tag9.xml" ContentType="application/vnd.openxmlformats-officedocument.presentationml.tags+xml"/>
  <Override PartName="/ppt/notesSlides/notesSlide10.xml" ContentType="application/vnd.openxmlformats-officedocument.presentationml.notesSlide+xml"/>
  <Override PartName="/ppt/tags/tag10.xml" ContentType="application/vnd.openxmlformats-officedocument.presentationml.tags+xml"/>
  <Override PartName="/ppt/notesSlides/notesSlide11.xml" ContentType="application/vnd.openxmlformats-officedocument.presentationml.notesSlide+xml"/>
  <Override PartName="/ppt/tags/tag11.xml" ContentType="application/vnd.openxmlformats-officedocument.presentationml.tags+xml"/>
  <Override PartName="/ppt/notesSlides/notesSlide12.xml" ContentType="application/vnd.openxmlformats-officedocument.presentationml.notesSlide+xml"/>
  <Override PartName="/ppt/tags/tag12.xml" ContentType="application/vnd.openxmlformats-officedocument.presentationml.tags+xml"/>
  <Override PartName="/ppt/notesSlides/notesSlide13.xml" ContentType="application/vnd.openxmlformats-officedocument.presentationml.notesSlide+xml"/>
  <Override PartName="/ppt/tags/tag13.xml" ContentType="application/vnd.openxmlformats-officedocument.presentationml.tags+xml"/>
  <Override PartName="/ppt/notesSlides/notesSlide14.xml" ContentType="application/vnd.openxmlformats-officedocument.presentationml.notesSlide+xml"/>
  <Override PartName="/ppt/tags/tag14.xml" ContentType="application/vnd.openxmlformats-officedocument.presentationml.tags+xml"/>
  <Override PartName="/ppt/notesSlides/notesSlide15.xml" ContentType="application/vnd.openxmlformats-officedocument.presentationml.notesSlide+xml"/>
  <Override PartName="/ppt/tags/tag15.xml" ContentType="application/vnd.openxmlformats-officedocument.presentationml.tags+xml"/>
  <Override PartName="/ppt/notesSlides/notesSlide16.xml" ContentType="application/vnd.openxmlformats-officedocument.presentationml.notesSlide+xml"/>
  <Override PartName="/ppt/tags/tag16.xml" ContentType="application/vnd.openxmlformats-officedocument.presentationml.tags+xml"/>
  <Override PartName="/ppt/notesSlides/notesSlide17.xml" ContentType="application/vnd.openxmlformats-officedocument.presentationml.notesSlide+xml"/>
  <Override PartName="/ppt/tags/tag17.xml" ContentType="application/vnd.openxmlformats-officedocument.presentationml.tags+xml"/>
  <Override PartName="/ppt/notesSlides/notesSlide18.xml" ContentType="application/vnd.openxmlformats-officedocument.presentationml.notesSlide+xml"/>
  <Override PartName="/ppt/tags/tag18.xml" ContentType="application/vnd.openxmlformats-officedocument.presentationml.tags+xml"/>
  <Override PartName="/ppt/notesSlides/notesSlide19.xml" ContentType="application/vnd.openxmlformats-officedocument.presentationml.notesSlide+xml"/>
  <Override PartName="/ppt/tags/tag19.xml" ContentType="application/vnd.openxmlformats-officedocument.presentationml.tags+xml"/>
  <Override PartName="/ppt/notesSlides/notesSlide20.xml" ContentType="application/vnd.openxmlformats-officedocument.presentationml.notesSlide+xml"/>
  <Override PartName="/ppt/tags/tag20.xml" ContentType="application/vnd.openxmlformats-officedocument.presentationml.tags+xml"/>
  <Override PartName="/ppt/notesSlides/notesSlide21.xml" ContentType="application/vnd.openxmlformats-officedocument.presentationml.notesSlide+xml"/>
  <Override PartName="/ppt/tags/tag21.xml" ContentType="application/vnd.openxmlformats-officedocument.presentationml.tags+xml"/>
  <Override PartName="/ppt/notesSlides/notesSlide22.xml" ContentType="application/vnd.openxmlformats-officedocument.presentationml.notesSlide+xml"/>
  <Override PartName="/ppt/tags/tag22.xml" ContentType="application/vnd.openxmlformats-officedocument.presentationml.tags+xml"/>
  <Override PartName="/ppt/notesSlides/notesSlide23.xml" ContentType="application/vnd.openxmlformats-officedocument.presentationml.notesSlide+xml"/>
  <Override PartName="/ppt/tags/tag23.xml" ContentType="application/vnd.openxmlformats-officedocument.presentationml.tags+xml"/>
  <Override PartName="/ppt/notesSlides/notesSlide24.xml" ContentType="application/vnd.openxmlformats-officedocument.presentationml.notesSlide+xml"/>
  <Override PartName="/ppt/tags/tag24.xml" ContentType="application/vnd.openxmlformats-officedocument.presentationml.tags+xml"/>
  <Override PartName="/ppt/notesSlides/notesSlide25.xml" ContentType="application/vnd.openxmlformats-officedocument.presentationml.notesSlide+xml"/>
  <Override PartName="/ppt/tags/tag25.xml" ContentType="application/vnd.openxmlformats-officedocument.presentationml.tags+xml"/>
  <Override PartName="/ppt/notesSlides/notesSlide26.xml" ContentType="application/vnd.openxmlformats-officedocument.presentationml.notesSlide+xml"/>
  <Override PartName="/ppt/tags/tag26.xml" ContentType="application/vnd.openxmlformats-officedocument.presentationml.tags+xml"/>
  <Override PartName="/ppt/notesSlides/notesSlide27.xml" ContentType="application/vnd.openxmlformats-officedocument.presentationml.notesSlide+xml"/>
  <Override PartName="/ppt/tags/tag27.xml" ContentType="application/vnd.openxmlformats-officedocument.presentationml.tags+xml"/>
  <Override PartName="/ppt/notesSlides/notesSlide28.xml" ContentType="application/vnd.openxmlformats-officedocument.presentationml.notesSlide+xml"/>
  <Override PartName="/ppt/tags/tag28.xml" ContentType="application/vnd.openxmlformats-officedocument.presentationml.tags+xml"/>
  <Override PartName="/ppt/notesSlides/notesSlide29.xml" ContentType="application/vnd.openxmlformats-officedocument.presentationml.notesSlide+xml"/>
  <Override PartName="/ppt/tags/tag29.xml" ContentType="application/vnd.openxmlformats-officedocument.presentationml.tags+xml"/>
  <Override PartName="/ppt/notesSlides/notesSlide30.xml" ContentType="application/vnd.openxmlformats-officedocument.presentationml.notesSlide+xml"/>
  <Override PartName="/ppt/tags/tag30.xml" ContentType="application/vnd.openxmlformats-officedocument.presentationml.tags+xml"/>
  <Override PartName="/ppt/notesSlides/notesSlide31.xml" ContentType="application/vnd.openxmlformats-officedocument.presentationml.notesSlide+xml"/>
  <Override PartName="/ppt/tags/tag31.xml" ContentType="application/vnd.openxmlformats-officedocument.presentationml.tags+xml"/>
  <Override PartName="/ppt/notesSlides/notesSlide32.xml" ContentType="application/vnd.openxmlformats-officedocument.presentationml.notesSlide+xml"/>
  <Override PartName="/ppt/tags/tag32.xml" ContentType="application/vnd.openxmlformats-officedocument.presentationml.tags+xml"/>
  <Override PartName="/ppt/notesSlides/notesSlide33.xml" ContentType="application/vnd.openxmlformats-officedocument.presentationml.notesSlide+xml"/>
  <Override PartName="/ppt/tags/tag33.xml" ContentType="application/vnd.openxmlformats-officedocument.presentationml.tags+xml"/>
  <Override PartName="/ppt/notesSlides/notesSlide34.xml" ContentType="application/vnd.openxmlformats-officedocument.presentationml.notesSlide+xml"/>
  <Override PartName="/ppt/tags/tag34.xml" ContentType="application/vnd.openxmlformats-officedocument.presentationml.tags+xml"/>
  <Override PartName="/ppt/notesSlides/notesSlide35.xml" ContentType="application/vnd.openxmlformats-officedocument.presentationml.notesSlide+xml"/>
  <Override PartName="/ppt/tags/tag35.xml" ContentType="application/vnd.openxmlformats-officedocument.presentationml.tags+xml"/>
  <Override PartName="/ppt/notesSlides/notesSlide36.xml" ContentType="application/vnd.openxmlformats-officedocument.presentationml.notesSlide+xml"/>
  <Override PartName="/ppt/tags/tag36.xml" ContentType="application/vnd.openxmlformats-officedocument.presentationml.tags+xml"/>
  <Override PartName="/ppt/notesSlides/notesSlide37.xml" ContentType="application/vnd.openxmlformats-officedocument.presentationml.notesSlide+xml"/>
  <Override PartName="/ppt/tags/tag37.xml" ContentType="application/vnd.openxmlformats-officedocument.presentationml.tags+xml"/>
  <Override PartName="/ppt/notesSlides/notesSlide38.xml" ContentType="application/vnd.openxmlformats-officedocument.presentationml.notesSlide+xml"/>
  <Override PartName="/ppt/tags/tag38.xml" ContentType="application/vnd.openxmlformats-officedocument.presentationml.tags+xml"/>
  <Override PartName="/ppt/notesSlides/notesSlide39.xml" ContentType="application/vnd.openxmlformats-officedocument.presentationml.notesSlide+xml"/>
  <Override PartName="/ppt/tags/tag39.xml" ContentType="application/vnd.openxmlformats-officedocument.presentationml.tags+xml"/>
  <Override PartName="/ppt/notesSlides/notesSlide40.xml" ContentType="application/vnd.openxmlformats-officedocument.presentationml.notesSlide+xml"/>
  <Override PartName="/ppt/tags/tag40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55"/>
  </p:notesMasterIdLst>
  <p:handoutMasterIdLst>
    <p:handoutMasterId r:id="rId56"/>
  </p:handoutMasterIdLst>
  <p:sldIdLst>
    <p:sldId id="265" r:id="rId2"/>
    <p:sldId id="558" r:id="rId3"/>
    <p:sldId id="582" r:id="rId4"/>
    <p:sldId id="572" r:id="rId5"/>
    <p:sldId id="574" r:id="rId6"/>
    <p:sldId id="573" r:id="rId7"/>
    <p:sldId id="559" r:id="rId8"/>
    <p:sldId id="560" r:id="rId9"/>
    <p:sldId id="562" r:id="rId10"/>
    <p:sldId id="563" r:id="rId11"/>
    <p:sldId id="581" r:id="rId12"/>
    <p:sldId id="587" r:id="rId13"/>
    <p:sldId id="588" r:id="rId14"/>
    <p:sldId id="585" r:id="rId15"/>
    <p:sldId id="590" r:id="rId16"/>
    <p:sldId id="564" r:id="rId17"/>
    <p:sldId id="566" r:id="rId18"/>
    <p:sldId id="591" r:id="rId19"/>
    <p:sldId id="611" r:id="rId20"/>
    <p:sldId id="567" r:id="rId21"/>
    <p:sldId id="584" r:id="rId22"/>
    <p:sldId id="592" r:id="rId23"/>
    <p:sldId id="565" r:id="rId24"/>
    <p:sldId id="612" r:id="rId25"/>
    <p:sldId id="593" r:id="rId26"/>
    <p:sldId id="577" r:id="rId27"/>
    <p:sldId id="576" r:id="rId28"/>
    <p:sldId id="578" r:id="rId29"/>
    <p:sldId id="605" r:id="rId30"/>
    <p:sldId id="596" r:id="rId31"/>
    <p:sldId id="613" r:id="rId32"/>
    <p:sldId id="595" r:id="rId33"/>
    <p:sldId id="589" r:id="rId34"/>
    <p:sldId id="603" r:id="rId35"/>
    <p:sldId id="604" r:id="rId36"/>
    <p:sldId id="568" r:id="rId37"/>
    <p:sldId id="614" r:id="rId38"/>
    <p:sldId id="579" r:id="rId39"/>
    <p:sldId id="607" r:id="rId40"/>
    <p:sldId id="597" r:id="rId41"/>
    <p:sldId id="569" r:id="rId42"/>
    <p:sldId id="598" r:id="rId43"/>
    <p:sldId id="599" r:id="rId44"/>
    <p:sldId id="600" r:id="rId45"/>
    <p:sldId id="570" r:id="rId46"/>
    <p:sldId id="615" r:id="rId47"/>
    <p:sldId id="571" r:id="rId48"/>
    <p:sldId id="601" r:id="rId49"/>
    <p:sldId id="583" r:id="rId50"/>
    <p:sldId id="580" r:id="rId51"/>
    <p:sldId id="606" r:id="rId52"/>
    <p:sldId id="608" r:id="rId53"/>
    <p:sldId id="609" r:id="rId54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306B"/>
    <a:srgbClr val="262626"/>
    <a:srgbClr val="FFCC00"/>
    <a:srgbClr val="F8F8F8"/>
    <a:srgbClr val="EEECE1"/>
    <a:srgbClr val="C0504D"/>
    <a:srgbClr val="D11034"/>
    <a:srgbClr val="5F6A72"/>
    <a:srgbClr val="782C2C"/>
    <a:srgbClr val="9939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88" autoAdjust="0"/>
    <p:restoredTop sz="88839" autoAdjust="0"/>
  </p:normalViewPr>
  <p:slideViewPr>
    <p:cSldViewPr>
      <p:cViewPr varScale="1">
        <p:scale>
          <a:sx n="84" d="100"/>
          <a:sy n="84" d="100"/>
        </p:scale>
        <p:origin x="2360" y="1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296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51A969EA-8566-418D-AC96-BC5F6E9FAB6C}" type="datetimeFigureOut">
              <a:rPr lang="en-US" smtClean="0"/>
              <a:t>11/2/18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EE82846E-1614-4B37-A9C4-3E0C2AE35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73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33B07B4B-74D8-4C42-A719-1F93879497F8}" type="datetimeFigureOut">
              <a:rPr lang="en-US" smtClean="0"/>
              <a:t>11/2/18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47" tIns="47873" rIns="95747" bIns="47873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5747" tIns="47873" rIns="95747" bIns="47873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F4EE911A-504C-45E1-9DD1-A7318D673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46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0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2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3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4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5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6.xm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7.xm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8.xm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9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.xml"/></Relationships>
</file>

<file path=ppt/notesSlides/_rels/notesSlide2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0.xm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1.xml"/></Relationships>
</file>

<file path=ppt/notesSlides/_rels/notesSlide2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2.xml"/></Relationships>
</file>

<file path=ppt/notesSlides/_rels/notesSlide2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3.xml"/></Relationships>
</file>

<file path=ppt/notesSlides/_rels/notesSlide2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4.xml"/></Relationships>
</file>

<file path=ppt/notesSlides/_rels/notesSlide2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5.xml"/></Relationships>
</file>

<file path=ppt/notesSlides/_rels/notesSlide2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6.xml"/></Relationships>
</file>

<file path=ppt/notesSlides/_rels/notesSlide2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7.xml"/></Relationships>
</file>

<file path=ppt/notesSlides/_rels/notesSlide2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8.xml"/></Relationships>
</file>

<file path=ppt/notesSlides/_rels/notesSlide2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9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.xml"/></Relationships>
</file>

<file path=ppt/notesSlides/_rels/notesSlide3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0.xml"/></Relationships>
</file>

<file path=ppt/notesSlides/_rels/notesSlide3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1.xml"/></Relationships>
</file>

<file path=ppt/notesSlides/_rels/notesSlide3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2.xml"/></Relationships>
</file>

<file path=ppt/notesSlides/_rels/notesSlide3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3.xml"/></Relationships>
</file>

<file path=ppt/notesSlides/_rels/notesSlide3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4.xml"/></Relationships>
</file>

<file path=ppt/notesSlides/_rels/notesSlide3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5.xml"/></Relationships>
</file>

<file path=ppt/notesSlides/_rels/notesSlide3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6.xml"/></Relationships>
</file>

<file path=ppt/notesSlides/_rels/notesSlide3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7.xml"/></Relationships>
</file>

<file path=ppt/notesSlides/_rels/notesSlide3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8.xml"/></Relationships>
</file>

<file path=ppt/notesSlides/_rels/notesSlide3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9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.xml"/></Relationships>
</file>

<file path=ppt/notesSlides/_rels/notesSlide4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0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5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6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7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8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1498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93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5296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2862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1856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3374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888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5950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8124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83726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1391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79669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40617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91489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08354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65735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47110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01750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1558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40814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18042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7989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88518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11501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29860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37176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12792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43929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78092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9060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08302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82811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6513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31152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2076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4596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709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0639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8408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4072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" name="Flowchart: Process 7"/>
          <p:cNvSpPr/>
          <p:nvPr/>
        </p:nvSpPr>
        <p:spPr>
          <a:xfrm>
            <a:off x="427038" y="3736975"/>
            <a:ext cx="6335712" cy="34925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algn="ctr" eaLnBrk="1" hangingPunct="1"/>
            <a:endParaRPr lang="en-US" altLang="en-US" sz="1300">
              <a:solidFill>
                <a:srgbClr val="FFFFFF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27038" y="3962400"/>
            <a:ext cx="3535362" cy="454025"/>
          </a:xfrm>
          <a:prstGeom prst="rect">
            <a:avLst/>
          </a:prstGeom>
        </p:spPr>
        <p:txBody>
          <a:bodyPr lIns="68580" tIns="34290" rIns="68580" bIns="3429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  <a:defRPr/>
            </a:pP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" name="Flowchart: Process 16"/>
          <p:cNvSpPr/>
          <p:nvPr/>
        </p:nvSpPr>
        <p:spPr>
          <a:xfrm>
            <a:off x="427038" y="3736975"/>
            <a:ext cx="6335712" cy="34925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35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425575" y="3851275"/>
            <a:ext cx="6457950" cy="549275"/>
          </a:xfrm>
          <a:prstGeom prst="rect">
            <a:avLst/>
          </a:prstGeom>
        </p:spPr>
        <p:txBody>
          <a:bodyPr lIns="68580" tIns="34290" rIns="68580" bIns="3429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  <a:defRPr/>
            </a:pPr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9" name="Title 15"/>
          <p:cNvSpPr>
            <a:spLocks noGrp="1"/>
          </p:cNvSpPr>
          <p:nvPr>
            <p:ph type="title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owchart: Process 5"/>
          <p:cNvSpPr/>
          <p:nvPr/>
        </p:nvSpPr>
        <p:spPr>
          <a:xfrm>
            <a:off x="0" y="6418263"/>
            <a:ext cx="9155113" cy="458787"/>
          </a:xfrm>
          <a:prstGeom prst="flowChartProcess">
            <a:avLst/>
          </a:prstGeom>
          <a:solidFill>
            <a:srgbClr val="1D1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algn="ctr" eaLnBrk="1" hangingPunct="1"/>
            <a:endParaRPr lang="en-US" altLang="en-US" sz="1300">
              <a:solidFill>
                <a:srgbClr val="FFFFFF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0" y="654050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itle 13"/>
          <p:cNvSpPr>
            <a:spLocks noGrp="1"/>
          </p:cNvSpPr>
          <p:nvPr>
            <p:ph type="title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</p:spTree>
    <p:extLst>
      <p:ext uri="{BB962C8B-B14F-4D97-AF65-F5344CB8AC3E}">
        <p14:creationId xmlns:p14="http://schemas.microsoft.com/office/powerpoint/2010/main" val="1061304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Placeholder 1"/>
          <p:cNvSpPr>
            <a:spLocks noGrp="1"/>
          </p:cNvSpPr>
          <p:nvPr>
            <p:ph type="title"/>
          </p:nvPr>
        </p:nvSpPr>
        <p:spPr bwMode="auto"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2051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1387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</p:sldLayoutIdLst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The Joys of JavaScript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4294967295"/>
          </p:nvPr>
        </p:nvSpPr>
        <p:spPr>
          <a:xfrm>
            <a:off x="396991" y="2504043"/>
            <a:ext cx="2700337" cy="381000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5494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Keep Organized!!!</a:t>
            </a:r>
          </a:p>
        </p:txBody>
      </p:sp>
      <p:pic>
        <p:nvPicPr>
          <p:cNvPr id="4" name="Picture 2" descr="https://elephantdrive.files.wordpress.com/2014/01/blog-0109-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971" y="914400"/>
            <a:ext cx="8434894" cy="5271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1010484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Overall Tips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228600" y="990600"/>
            <a:ext cx="8806543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Review Immediately: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We’ll be building upon these concepts quickly. The firmer your grasp now, the better off you’ll be.</a:t>
            </a:r>
            <a:endParaRPr lang="en-US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Re-do</a:t>
            </a: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the exercises in class: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just re-read! Actually spend the time to re-do them from scratch on your own.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Get Help: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Come to office hours. Ask conceptual questions. Ask specific questions. Just keep asking questions!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be Afraid: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will get this. It will take time, but you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will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get this. Just keep at it. Patience will pay off.</a:t>
            </a:r>
            <a:endParaRPr lang="en-US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2590939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Warmup Activity</a:t>
            </a:r>
          </a:p>
        </p:txBody>
      </p:sp>
    </p:spTree>
    <p:extLst>
      <p:ext uri="{BB962C8B-B14F-4D97-AF65-F5344CB8AC3E}">
        <p14:creationId xmlns:p14="http://schemas.microsoft.com/office/powerpoint/2010/main" val="2926169694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762000"/>
            <a:ext cx="86868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Dissection:</a:t>
            </a:r>
          </a:p>
          <a:p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Download the file sent to you via slack. 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Open it in Chrome and observe what happens.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try to explain how the code connects to the events that happen on the page.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p.s. 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We haven’t covered JavaScript before, but a big part of being a developer is learning on the fly!</a:t>
            </a:r>
          </a:p>
          <a:p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MAJOR p.s. 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When downloading any code going forward, be sure to hit “Download”. If you copy and paste directly from Slack, your code will not work!</a:t>
            </a:r>
          </a:p>
        </p:txBody>
      </p:sp>
    </p:spTree>
    <p:extLst>
      <p:ext uri="{BB962C8B-B14F-4D97-AF65-F5344CB8AC3E}">
        <p14:creationId xmlns:p14="http://schemas.microsoft.com/office/powerpoint/2010/main" val="1652570878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JavaScript?</a:t>
            </a:r>
          </a:p>
        </p:txBody>
      </p:sp>
    </p:spTree>
    <p:extLst>
      <p:ext uri="{BB962C8B-B14F-4D97-AF65-F5344CB8AC3E}">
        <p14:creationId xmlns:p14="http://schemas.microsoft.com/office/powerpoint/2010/main" val="950595501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 Definitions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31586" y="838200"/>
            <a:ext cx="8736214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is the third of the three fundamental programming languages of the modern web (along with HTML, CSS).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 allows developers to create </a:t>
            </a: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dynamic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web applications capable of taking in user inputs, changing what’s displayed to users, animating elements, and much more.</a:t>
            </a:r>
          </a:p>
        </p:txBody>
      </p:sp>
      <p:pic>
        <p:nvPicPr>
          <p:cNvPr id="5124" name="Picture 4" descr="http://www.w3devcampus.com/wp-content/uploads/logoAndOther/logo_JavaScript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0" y="3800671"/>
            <a:ext cx="2098675" cy="2098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9494916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</a:t>
            </a:r>
          </a:p>
        </p:txBody>
      </p:sp>
    </p:spTree>
    <p:extLst>
      <p:ext uri="{BB962C8B-B14F-4D97-AF65-F5344CB8AC3E}">
        <p14:creationId xmlns:p14="http://schemas.microsoft.com/office/powerpoint/2010/main" val="2154311368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Variables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1329" y="1066801"/>
            <a:ext cx="8583814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Variables are the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nouns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of programming.</a:t>
            </a: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They are “things” (Numbers, Strings, Booleans, etc.).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They are composed of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 names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and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values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</a:t>
            </a:r>
          </a:p>
        </p:txBody>
      </p:sp>
      <p:pic>
        <p:nvPicPr>
          <p:cNvPr id="1027" name="Picture 3" descr="C:\Users\Kevin\Desktop\va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8252" y="3527324"/>
            <a:ext cx="6903889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5403394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 Assignment</a:t>
            </a:r>
          </a:p>
        </p:txBody>
      </p:sp>
    </p:spTree>
    <p:extLst>
      <p:ext uri="{BB962C8B-B14F-4D97-AF65-F5344CB8AC3E}">
        <p14:creationId xmlns:p14="http://schemas.microsoft.com/office/powerpoint/2010/main" val="3937088227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</a:t>
            </a:r>
            <a:r>
              <a:rPr lang="en-US" sz="2000" i="1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BasicVariablesDemo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| 02-BasicVariablesDemo)</a:t>
            </a:r>
          </a:p>
        </p:txBody>
      </p:sp>
    </p:spTree>
    <p:extLst>
      <p:ext uri="{BB962C8B-B14F-4D97-AF65-F5344CB8AC3E}">
        <p14:creationId xmlns:p14="http://schemas.microsoft.com/office/powerpoint/2010/main" val="3145112623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 Items</a:t>
            </a:r>
          </a:p>
        </p:txBody>
      </p:sp>
    </p:spTree>
    <p:extLst>
      <p:ext uri="{BB962C8B-B14F-4D97-AF65-F5344CB8AC3E}">
        <p14:creationId xmlns:p14="http://schemas.microsoft.com/office/powerpoint/2010/main" val="2702368524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Variables (Syntax)</a:t>
            </a:r>
          </a:p>
        </p:txBody>
      </p:sp>
      <p:sp>
        <p:nvSpPr>
          <p:cNvPr id="6" name="Rectangle 5"/>
          <p:cNvSpPr/>
          <p:nvPr/>
        </p:nvSpPr>
        <p:spPr>
          <a:xfrm>
            <a:off x="1930198" y="2667001"/>
            <a:ext cx="2275724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4100" y="26670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29840" y="3148577"/>
            <a:ext cx="1415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384187" y="3126248"/>
            <a:ext cx="1906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</a:p>
        </p:txBody>
      </p:sp>
      <p:sp>
        <p:nvSpPr>
          <p:cNvPr id="10" name="Rectangle 9"/>
          <p:cNvSpPr/>
          <p:nvPr/>
        </p:nvSpPr>
        <p:spPr>
          <a:xfrm>
            <a:off x="4236401" y="2667000"/>
            <a:ext cx="1147406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414287" y="2667000"/>
            <a:ext cx="2412213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263010" y="3210580"/>
            <a:ext cx="2721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“Snow White”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43584" y="3154752"/>
            <a:ext cx="849535" cy="1029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863186" y="2667000"/>
            <a:ext cx="1177885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200848" y="3154752"/>
            <a:ext cx="849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35280" y="2173051"/>
            <a:ext cx="1488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Keyword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269588" y="2173051"/>
            <a:ext cx="1655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Variable name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113871" y="2150944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Assignment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244835" y="2150944"/>
            <a:ext cx="757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728083" y="2150944"/>
            <a:ext cx="1377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Termination</a:t>
            </a:r>
          </a:p>
        </p:txBody>
      </p:sp>
    </p:spTree>
    <p:extLst>
      <p:ext uri="{BB962C8B-B14F-4D97-AF65-F5344CB8AC3E}">
        <p14:creationId xmlns:p14="http://schemas.microsoft.com/office/powerpoint/2010/main" val="2386082924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Variables (Syntax)</a:t>
            </a:r>
          </a:p>
        </p:txBody>
      </p:sp>
      <p:sp>
        <p:nvSpPr>
          <p:cNvPr id="6" name="Rectangle 5"/>
          <p:cNvSpPr/>
          <p:nvPr/>
        </p:nvSpPr>
        <p:spPr>
          <a:xfrm>
            <a:off x="1930198" y="2667001"/>
            <a:ext cx="2275724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4100" y="26670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29840" y="3148577"/>
            <a:ext cx="1415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384187" y="3126248"/>
            <a:ext cx="1906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</a:p>
        </p:txBody>
      </p:sp>
      <p:sp>
        <p:nvSpPr>
          <p:cNvPr id="10" name="Rectangle 9"/>
          <p:cNvSpPr/>
          <p:nvPr/>
        </p:nvSpPr>
        <p:spPr>
          <a:xfrm>
            <a:off x="4236401" y="2667000"/>
            <a:ext cx="1147406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414287" y="2667000"/>
            <a:ext cx="2412213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4543584" y="3154752"/>
            <a:ext cx="849535" cy="1029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863186" y="2667000"/>
            <a:ext cx="1177885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200848" y="3154752"/>
            <a:ext cx="849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35280" y="2173051"/>
            <a:ext cx="1488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Keyword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269588" y="2173051"/>
            <a:ext cx="1655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Variable name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113871" y="2150944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Assignment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244835" y="2150944"/>
            <a:ext cx="757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728083" y="2150944"/>
            <a:ext cx="1377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Termination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572000" y="5075530"/>
            <a:ext cx="44294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Be sure to notice the quotes (“”), </a:t>
            </a:r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which convey that Snow White is a </a:t>
            </a:r>
            <a:r>
              <a:rPr lang="en-US" u="sng" dirty="0">
                <a:latin typeface="Arial" panose="020B0604020202020204" pitchFamily="34" charset="0"/>
                <a:cs typeface="Arial" panose="020B0604020202020204" pitchFamily="34" charset="0"/>
              </a:rPr>
              <a:t>string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7696200" y="3505201"/>
            <a:ext cx="0" cy="151147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5562600" y="3505201"/>
            <a:ext cx="0" cy="151147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5263010" y="3210580"/>
            <a:ext cx="2721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“Snow White”</a:t>
            </a:r>
          </a:p>
        </p:txBody>
      </p:sp>
    </p:spTree>
    <p:extLst>
      <p:ext uri="{BB962C8B-B14F-4D97-AF65-F5344CB8AC3E}">
        <p14:creationId xmlns:p14="http://schemas.microsoft.com/office/powerpoint/2010/main" val="792082376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the instructions in the file sent to you, fill in the missing JavaScript code to create variables.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When you are done, open the file in Chrome and check the output.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you successfully completed the activity, you should see a series of pop-up windows with text inside. 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Finally, look at the rest of the code and try to figure out why the text displayed the way it did.</a:t>
            </a:r>
          </a:p>
        </p:txBody>
      </p:sp>
    </p:spTree>
    <p:extLst>
      <p:ext uri="{BB962C8B-B14F-4D97-AF65-F5344CB8AC3E}">
        <p14:creationId xmlns:p14="http://schemas.microsoft.com/office/powerpoint/2010/main" val="407518006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Logs, Prints, Alerts</a:t>
            </a:r>
          </a:p>
        </p:txBody>
      </p:sp>
    </p:spTree>
    <p:extLst>
      <p:ext uri="{BB962C8B-B14F-4D97-AF65-F5344CB8AC3E}">
        <p14:creationId xmlns:p14="http://schemas.microsoft.com/office/powerpoint/2010/main" val="2168174759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(ConsoleDemoInstructor.html | 04-ConsoleLogDemo)</a:t>
            </a:r>
          </a:p>
        </p:txBody>
      </p:sp>
    </p:spTree>
    <p:extLst>
      <p:ext uri="{BB962C8B-B14F-4D97-AF65-F5344CB8AC3E}">
        <p14:creationId xmlns:p14="http://schemas.microsoft.com/office/powerpoint/2010/main" val="296436078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Console.log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4062" y="990600"/>
            <a:ext cx="9043737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console.log is a quick expression used to </a:t>
            </a:r>
            <a:r>
              <a:rPr lang="en-US" sz="22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print content</a:t>
            </a: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to the debugger. </a:t>
            </a:r>
          </a:p>
          <a:p>
            <a:pPr marL="685800" indent="-457200">
              <a:spcBef>
                <a:spcPts val="0"/>
              </a:spcBef>
            </a:pPr>
            <a:endParaRPr lang="en-US" sz="2200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It is a </a:t>
            </a:r>
            <a:r>
              <a:rPr lang="en-US" sz="22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very useful tool </a:t>
            </a: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to use during development and debugging. </a:t>
            </a:r>
          </a:p>
        </p:txBody>
      </p:sp>
      <p:pic>
        <p:nvPicPr>
          <p:cNvPr id="2051" name="Picture 3" descr="C:\Users\Kevin\Desktop\lo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055" y="2971800"/>
            <a:ext cx="841375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1982566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Sad Little Bug…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228600" y="838200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48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Hey Class!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How do you comfort a JavaScript bug?</a:t>
            </a:r>
          </a:p>
        </p:txBody>
      </p:sp>
      <p:pic>
        <p:nvPicPr>
          <p:cNvPr id="6" name="Picture 2" descr="http://img05.deviantart.net/23c7/i/2012/155/0/2/sad_bug_by_kiranobara-d528tgl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1" y="2362200"/>
            <a:ext cx="4191000" cy="2444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3562944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Sad Little Bug…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228600" y="762000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48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Hey Class!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How do you comfort a JavaScript bug?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52400" y="5029201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7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“</a:t>
            </a:r>
            <a:r>
              <a:rPr lang="en-US" sz="7000" b="1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console</a:t>
            </a:r>
            <a:r>
              <a:rPr lang="en-US" sz="7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” it.</a:t>
            </a:r>
            <a:endParaRPr lang="en-US" sz="7000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3E1844-47E8-47AF-9360-78410447E4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200" y="2099275"/>
            <a:ext cx="3052763" cy="3052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120091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Sad Little Bug…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01613" y="1981200"/>
            <a:ext cx="8583814" cy="25146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 algn="ctr">
              <a:spcBef>
                <a:spcPts val="0"/>
              </a:spcBef>
              <a:buNone/>
            </a:pPr>
            <a:r>
              <a:rPr lang="en-US" sz="36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worry!</a:t>
            </a:r>
          </a:p>
          <a:p>
            <a:pPr marL="228600" indent="0" algn="ctr">
              <a:spcBef>
                <a:spcPts val="0"/>
              </a:spcBef>
              <a:buNone/>
            </a:pPr>
            <a:endParaRPr lang="en-US" sz="3600" b="1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228600" indent="0" algn="ctr">
              <a:spcBef>
                <a:spcPts val="0"/>
              </a:spcBef>
              <a:buNone/>
            </a:pP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It was a </a:t>
            </a:r>
            <a:r>
              <a:rPr lang="en-US" sz="3600" b="1" i="1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hilarious</a:t>
            </a: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joke… that will make sense in a few weeks. </a:t>
            </a:r>
          </a:p>
        </p:txBody>
      </p:sp>
    </p:spTree>
    <p:extLst>
      <p:ext uri="{BB962C8B-B14F-4D97-AF65-F5344CB8AC3E}">
        <p14:creationId xmlns:p14="http://schemas.microsoft.com/office/powerpoint/2010/main" val="1565302733"/>
      </p:ext>
    </p:extLst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the file sent to you as a guide, modify the code so that is uses console.log instead of alerts to display messages.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open the file in the browser and open up chrome Developer tools -&gt; Console to confirm the changes worked.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discuss the different between using console.log and alert.</a:t>
            </a:r>
          </a:p>
        </p:txBody>
      </p:sp>
      <p:pic>
        <p:nvPicPr>
          <p:cNvPr id="3075" name="Picture 3" descr="C:\Users\Kevin\Desktop\pizzaconsol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6129" y="4752856"/>
            <a:ext cx="3862215" cy="1515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2659801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#2 – Questions?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04800" y="914400"/>
            <a:ext cx="86868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Two parts to the assignment </a:t>
            </a:r>
          </a:p>
          <a:p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Take existing Portfolio and apply Media Queries and Viewport to make mobile responsive.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Use Bootstrap CSS to recreate the portfolio </a:t>
            </a:r>
            <a:r>
              <a:rPr lang="en-US" sz="2400">
                <a:latin typeface="Arial" charset="0"/>
                <a:ea typeface="Arial" charset="0"/>
                <a:cs typeface="Arial" charset="0"/>
              </a:rPr>
              <a:t>you built in HW1. </a:t>
            </a: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Your Bootstrap solution should minimize use of media queries. </a:t>
            </a:r>
          </a:p>
        </p:txBody>
      </p:sp>
    </p:spTree>
    <p:extLst>
      <p:ext uri="{BB962C8B-B14F-4D97-AF65-F5344CB8AC3E}">
        <p14:creationId xmlns:p14="http://schemas.microsoft.com/office/powerpoint/2010/main" val="565696931"/>
      </p:ext>
    </p:extLst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Alerts, Prompts, Confirms</a:t>
            </a:r>
          </a:p>
        </p:txBody>
      </p:sp>
    </p:spTree>
    <p:extLst>
      <p:ext uri="{BB962C8B-B14F-4D97-AF65-F5344CB8AC3E}">
        <p14:creationId xmlns:p14="http://schemas.microsoft.com/office/powerpoint/2010/main" val="2936932091"/>
      </p:ext>
    </p:extLst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(PromptDemo.html | 06-PromptDemo)</a:t>
            </a:r>
          </a:p>
        </p:txBody>
      </p:sp>
    </p:spTree>
    <p:extLst>
      <p:ext uri="{BB962C8B-B14F-4D97-AF65-F5344CB8AC3E}">
        <p14:creationId xmlns:p14="http://schemas.microsoft.com/office/powerpoint/2010/main" val="289063587"/>
      </p:ext>
    </p:extLst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2" name="Picture 6" descr="C:\Users\Kevin\Desktop\promp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6888" y="4267200"/>
            <a:ext cx="3414712" cy="1706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5" descr="C:\Users\Kevin\Desktop\confirm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2819400"/>
            <a:ext cx="3414713" cy="1431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C:\Users\Kevin\Desktop\rock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1714" y="1600200"/>
            <a:ext cx="3414713" cy="1189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 descr="C:\Users\Kevin\Desktop\alerts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87" y="3866622"/>
            <a:ext cx="5283870" cy="1635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Alerts, Prompts, Confirms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16818" y="991111"/>
            <a:ext cx="5081338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Alerts, Confirms, and Prompts will create a </a:t>
            </a:r>
            <a:r>
              <a:rPr lang="en-US" sz="20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popup box</a:t>
            </a: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in the browser when run. </a:t>
            </a:r>
          </a:p>
          <a:p>
            <a:pPr marL="685800" indent="-457200">
              <a:spcBef>
                <a:spcPts val="0"/>
              </a:spcBef>
            </a:pPr>
            <a:endParaRPr lang="en-US" sz="20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These are also useful for development and debugging.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2757487" y="2438400"/>
            <a:ext cx="3033713" cy="1633716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4556248" y="3866622"/>
            <a:ext cx="1234952" cy="727492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4556248" y="5029200"/>
            <a:ext cx="1158752" cy="281724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9616569"/>
      </p:ext>
    </p:extLst>
  </p:cSld>
  <p:clrMapOvr>
    <a:masterClrMapping/>
  </p:clrMapOvr>
  <p:transition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Write JavaScript code that does the following: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a confirm, ask the user: “Do you like _____?” and store their response in a variable.</a:t>
            </a:r>
          </a:p>
          <a:p>
            <a:pPr marL="457200" indent="-457200">
              <a:buAutoNum type="arabicPeriod"/>
            </a:pPr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a prompt, ask the user: “What kind of _____? do you like?” and store their response in a variable.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Alert both variables to the screen.</a:t>
            </a:r>
          </a:p>
        </p:txBody>
      </p:sp>
    </p:spTree>
    <p:extLst>
      <p:ext uri="{BB962C8B-B14F-4D97-AF65-F5344CB8AC3E}">
        <p14:creationId xmlns:p14="http://schemas.microsoft.com/office/powerpoint/2010/main" val="3406588408"/>
      </p:ext>
    </p:extLst>
  </p:cSld>
  <p:clrMapOvr>
    <a:masterClrMapping/>
  </p:clrMapOvr>
  <p:transition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Document Write</a:t>
            </a:r>
          </a:p>
        </p:txBody>
      </p:sp>
    </p:spTree>
    <p:extLst>
      <p:ext uri="{BB962C8B-B14F-4D97-AF65-F5344CB8AC3E}">
        <p14:creationId xmlns:p14="http://schemas.microsoft.com/office/powerpoint/2010/main" val="1600011392"/>
      </p:ext>
    </p:extLst>
  </p:cSld>
  <p:clrMapOvr>
    <a:masterClrMapping/>
  </p:clrMapOvr>
  <p:transition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:\Users\Kevin\Desktop\writ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793" y="2791318"/>
            <a:ext cx="6561807" cy="3533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Writing to HTML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43793" y="636805"/>
            <a:ext cx="8774782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endParaRPr lang="en-US" sz="20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 can also use JavaScript to directly write to the HTML page itself using </a:t>
            </a:r>
            <a:r>
              <a:rPr lang="en-US" sz="2000" b="1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document.write</a:t>
            </a: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 ).</a:t>
            </a:r>
          </a:p>
          <a:p>
            <a:pPr marL="685800" indent="-457200">
              <a:spcBef>
                <a:spcPts val="0"/>
              </a:spcBef>
            </a:pPr>
            <a:endParaRPr lang="en-US" sz="2000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Later we will go over 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much</a:t>
            </a: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more advanced approaches for writing HTML using JavaScript and jQuery.</a:t>
            </a: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6477000" y="5360126"/>
            <a:ext cx="1671637" cy="4288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Test.html 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(sublime)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000" y="3429000"/>
            <a:ext cx="4105275" cy="71437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6" name="Content Placeholder 2"/>
          <p:cNvSpPr txBox="1">
            <a:spLocks/>
          </p:cNvSpPr>
          <p:nvPr/>
        </p:nvSpPr>
        <p:spPr>
          <a:xfrm>
            <a:off x="6477000" y="3024051"/>
            <a:ext cx="3124200" cy="4288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Test.html (chrome)</a:t>
            </a:r>
          </a:p>
        </p:txBody>
      </p:sp>
    </p:spTree>
    <p:extLst>
      <p:ext uri="{BB962C8B-B14F-4D97-AF65-F5344CB8AC3E}">
        <p14:creationId xmlns:p14="http://schemas.microsoft.com/office/powerpoint/2010/main" val="1833964803"/>
      </p:ext>
    </p:extLst>
  </p:cSld>
  <p:clrMapOvr>
    <a:masterClrMapping/>
  </p:clrMapOvr>
  <p:transition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If/Else Statements</a:t>
            </a:r>
          </a:p>
        </p:txBody>
      </p:sp>
    </p:spTree>
    <p:extLst>
      <p:ext uri="{BB962C8B-B14F-4D97-AF65-F5344CB8AC3E}">
        <p14:creationId xmlns:p14="http://schemas.microsoft.com/office/powerpoint/2010/main" val="3123450131"/>
      </p:ext>
    </p:extLst>
  </p:cSld>
  <p:clrMapOvr>
    <a:masterClrMapping/>
  </p:clrMapOvr>
  <p:transition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(conditionaldemo.html | 08-ConditionalDemo)</a:t>
            </a:r>
          </a:p>
        </p:txBody>
      </p:sp>
    </p:spTree>
    <p:extLst>
      <p:ext uri="{BB962C8B-B14F-4D97-AF65-F5344CB8AC3E}">
        <p14:creationId xmlns:p14="http://schemas.microsoft.com/office/powerpoint/2010/main" val="1500615355"/>
      </p:ext>
    </p:extLst>
  </p:cSld>
  <p:clrMapOvr>
    <a:masterClrMapping/>
  </p:clrMapOvr>
  <p:transition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If/Else Statements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52400" y="838200"/>
            <a:ext cx="8765935" cy="127772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If/Else statements are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critical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</a:p>
          <a:p>
            <a:pPr marL="685800" indent="-457200">
              <a:spcBef>
                <a:spcPts val="0"/>
              </a:spcBef>
            </a:pPr>
            <a:endParaRPr lang="en-US" sz="24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Each statement is composed of an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if, else-if, or else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(keyword), a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condition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and the resulting code in { }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curly brackets.</a:t>
            </a:r>
            <a:endParaRPr lang="en-US" sz="24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5123" name="Picture 3" descr="C:\Users\Kevin\Desktop\ifels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017" y="3124200"/>
            <a:ext cx="8648700" cy="250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721831"/>
      </p:ext>
    </p:extLst>
  </p:cSld>
  <p:clrMapOvr>
    <a:masterClrMapping/>
  </p:clrMapOvr>
  <p:transition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 website (from scratch) that asks users if they eat steak.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they respond with “yes”, write the following to the page: “Here’s a Steak Sandwich!”.</a:t>
            </a:r>
          </a:p>
          <a:p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they respond with “no”, write the following to the page: “Here’s a Tofu Stir-Fry!”.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Bonus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: Ask what the user’s birth year is. If they are under 21, alert the following: “No Sake for you!”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You will need to use </a:t>
            </a:r>
            <a:r>
              <a:rPr lang="en-US" sz="2200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document.write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 ) from the last activity.</a:t>
            </a:r>
            <a:endParaRPr lang="en-US" sz="22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0862659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Class!</a:t>
            </a:r>
          </a:p>
        </p:txBody>
      </p:sp>
    </p:spTree>
    <p:extLst>
      <p:ext uri="{BB962C8B-B14F-4D97-AF65-F5344CB8AC3E}">
        <p14:creationId xmlns:p14="http://schemas.microsoft.com/office/powerpoint/2010/main" val="1943525432"/>
      </p:ext>
    </p:extLst>
  </p:cSld>
  <p:clrMapOvr>
    <a:masterClrMapping/>
  </p:clrMapOvr>
  <p:transition>
    <p:fad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Open the file sent to you in VS Code.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go through and predict what the result of each “conditional” statement will be (i.e. will the “if” or the “else” be triggered).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run the program to check if you are right. Note any that you got wrong and ask about it in class. </a:t>
            </a:r>
          </a:p>
        </p:txBody>
      </p:sp>
    </p:spTree>
    <p:extLst>
      <p:ext uri="{BB962C8B-B14F-4D97-AF65-F5344CB8AC3E}">
        <p14:creationId xmlns:p14="http://schemas.microsoft.com/office/powerpoint/2010/main" val="2252603259"/>
      </p:ext>
    </p:extLst>
  </p:cSld>
  <p:clrMapOvr>
    <a:masterClrMapping/>
  </p:clrMapOvr>
  <p:transition>
    <p:fad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Arrays</a:t>
            </a:r>
          </a:p>
        </p:txBody>
      </p:sp>
    </p:spTree>
    <p:extLst>
      <p:ext uri="{BB962C8B-B14F-4D97-AF65-F5344CB8AC3E}">
        <p14:creationId xmlns:p14="http://schemas.microsoft.com/office/powerpoint/2010/main" val="2211108028"/>
      </p:ext>
    </p:extLst>
  </p:cSld>
  <p:clrMapOvr>
    <a:masterClrMapping/>
  </p:clrMapOvr>
  <p:transition>
    <p:fad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79400" y="2362200"/>
            <a:ext cx="8522140" cy="1905000"/>
          </a:xfrm>
          <a:prstGeom prst="rect">
            <a:avLst/>
          </a:prstGeom>
          <a:solidFill>
            <a:schemeClr val="tx1">
              <a:lumMod val="85000"/>
              <a:lumOff val="1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Zoo Pen</a:t>
            </a:r>
          </a:p>
        </p:txBody>
      </p:sp>
      <p:sp>
        <p:nvSpPr>
          <p:cNvPr id="5" name="Rectangle 4"/>
          <p:cNvSpPr/>
          <p:nvPr/>
        </p:nvSpPr>
        <p:spPr>
          <a:xfrm>
            <a:off x="535034" y="25908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598187" y="25908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686740" y="25908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775293" y="2565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955141" y="4495801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0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18294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017327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227460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79400" y="1833617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Array Name: 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zooAnimals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94016" y="31300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Zebra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227400" y="3130034"/>
            <a:ext cx="872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Giraffe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095237" y="31300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Rhino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295747" y="3130034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Owl</a:t>
            </a:r>
          </a:p>
        </p:txBody>
      </p:sp>
    </p:spTree>
    <p:extLst>
      <p:ext uri="{BB962C8B-B14F-4D97-AF65-F5344CB8AC3E}">
        <p14:creationId xmlns:p14="http://schemas.microsoft.com/office/powerpoint/2010/main" val="322731244"/>
      </p:ext>
    </p:extLst>
  </p:cSld>
  <p:clrMapOvr>
    <a:masterClrMapping/>
  </p:clrMapOvr>
  <p:transition>
    <p:fad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79400" y="1447800"/>
            <a:ext cx="8522140" cy="1905000"/>
          </a:xfrm>
          <a:prstGeom prst="rect">
            <a:avLst/>
          </a:prstGeom>
          <a:solidFill>
            <a:schemeClr val="tx1">
              <a:lumMod val="85000"/>
              <a:lumOff val="1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Zoo Pen… Coded</a:t>
            </a:r>
          </a:p>
        </p:txBody>
      </p:sp>
      <p:sp>
        <p:nvSpPr>
          <p:cNvPr id="5" name="Rectangle 4"/>
          <p:cNvSpPr/>
          <p:nvPr/>
        </p:nvSpPr>
        <p:spPr>
          <a:xfrm>
            <a:off x="535034" y="16764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598187" y="1676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686740" y="1676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775293" y="16510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955141" y="3581401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0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18294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017327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227460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79400" y="919217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Array Name: 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zooAnimals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94016" y="22156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Zebra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227400" y="2215634"/>
            <a:ext cx="872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Giraffe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095237" y="22156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Rhino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295747" y="2215634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Owl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14326" y="4741917"/>
            <a:ext cx="4074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Coded in JavaScript using an </a:t>
            </a:r>
            <a:r>
              <a:rPr lang="en-US" b="1" u="sng" dirty="0">
                <a:latin typeface="Arial" panose="020B0604020202020204" pitchFamily="34" charset="0"/>
                <a:cs typeface="Arial" panose="020B0604020202020204" pitchFamily="34" charset="0"/>
              </a:rPr>
              <a:t>Array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146" name="Picture 2" descr="C:\Users\Kevin\Desktop\zo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344" y="5236029"/>
            <a:ext cx="8096251" cy="1022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6505374"/>
      </p:ext>
    </p:extLst>
  </p:cSld>
  <p:clrMapOvr>
    <a:masterClrMapping/>
  </p:clrMapOvr>
  <p:transition>
    <p:fade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</a:t>
            </a:r>
          </a:p>
        </p:txBody>
      </p:sp>
    </p:spTree>
    <p:extLst>
      <p:ext uri="{BB962C8B-B14F-4D97-AF65-F5344CB8AC3E}">
        <p14:creationId xmlns:p14="http://schemas.microsoft.com/office/powerpoint/2010/main" val="898761752"/>
      </p:ext>
    </p:extLst>
  </p:cSld>
  <p:clrMapOvr>
    <a:masterClrMapping/>
  </p:clrMapOvr>
  <p:transition>
    <p:fad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Arrays 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451329" y="866677"/>
            <a:ext cx="8583814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 a type of variable that are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collections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These collections can be made up of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strings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numbers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Booleans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other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objects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anything. 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Each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element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of the array is marked by an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index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Indexes always start with 0.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8194" name="Picture 2" descr="C:\Users\Kevin\Desktop\mixedarra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689" y="3950031"/>
            <a:ext cx="8857797" cy="2063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0051676"/>
      </p:ext>
    </p:extLst>
  </p:cSld>
  <p:clrMapOvr>
    <a:masterClrMapping/>
  </p:clrMapOvr>
  <p:transition>
    <p:fade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(ArraysDemo.html | 11-ArraysDemo)</a:t>
            </a:r>
          </a:p>
        </p:txBody>
      </p:sp>
    </p:spTree>
    <p:extLst>
      <p:ext uri="{BB962C8B-B14F-4D97-AF65-F5344CB8AC3E}">
        <p14:creationId xmlns:p14="http://schemas.microsoft.com/office/powerpoint/2010/main" val="2329728918"/>
      </p:ext>
    </p:extLst>
  </p:cSld>
  <p:clrMapOvr>
    <a:masterClrMapping/>
  </p:clrMapOvr>
  <p:transition>
    <p:fade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Arrays Indices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04800" y="762000"/>
            <a:ext cx="8610600" cy="2440335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To recover the value at any specific index you include the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name of the array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with a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square bracket [ ]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and inside the bracket is the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element’s index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 </a:t>
            </a: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can easily grab the number of elements in the array using the method </a:t>
            </a:r>
            <a:r>
              <a:rPr lang="en-US" u="sng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array.length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7170" name="Picture 2" descr="C:\Users\Kevin\Desktop\arrayactivit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983" y="3431386"/>
            <a:ext cx="8856233" cy="2345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1166507"/>
      </p:ext>
    </p:extLst>
  </p:cSld>
  <p:clrMapOvr>
    <a:masterClrMapping/>
  </p:clrMapOvr>
  <p:transition>
    <p:fade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Class Code Dissection: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take a few moments to look over the following code.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Above each console.log() write a comment “predicting” what you think the output will be.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774"/>
      </p:ext>
    </p:extLst>
  </p:cSld>
  <p:clrMapOvr>
    <a:masterClrMapping/>
  </p:clrMapOvr>
  <p:transition>
    <p:fade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#3</a:t>
            </a:r>
          </a:p>
        </p:txBody>
      </p:sp>
    </p:spTree>
    <p:extLst>
      <p:ext uri="{BB962C8B-B14F-4D97-AF65-F5344CB8AC3E}">
        <p14:creationId xmlns:p14="http://schemas.microsoft.com/office/powerpoint/2010/main" val="1551424520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4" name="Shape 70"/>
          <p:cNvSpPr txBox="1">
            <a:spLocks/>
          </p:cNvSpPr>
          <p:nvPr/>
        </p:nvSpPr>
        <p:spPr>
          <a:xfrm>
            <a:off x="304799" y="761999"/>
            <a:ext cx="8740775" cy="5545777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b="1" u="sng" dirty="0">
                <a:latin typeface="Arial" panose="020B0604020202020204" pitchFamily="34" charset="0"/>
                <a:cs typeface="Arial" panose="020B0604020202020204" pitchFamily="34" charset="0"/>
              </a:rPr>
              <a:t>In today’s class we’ll be introducing:</a:t>
            </a:r>
          </a:p>
          <a:p>
            <a:pPr marL="0" indent="0">
              <a:buNone/>
            </a:pP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JavaScript Definitions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JavaScript Basics: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Variables 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Logging, Alerting, Prompting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Arrays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If/Else Statements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8755597"/>
      </p:ext>
    </p:extLst>
  </p:cSld>
  <p:clrMapOvr>
    <a:masterClrMapping/>
  </p:clrMapOvr>
  <p:transition>
    <p:fade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523200787"/>
      </p:ext>
    </p:extLst>
  </p:cSld>
  <p:clrMapOvr>
    <a:masterClrMapping/>
  </p:clrMapOvr>
  <p:transition>
    <p:fade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Activity?</a:t>
            </a:r>
          </a:p>
        </p:txBody>
      </p:sp>
    </p:spTree>
    <p:extLst>
      <p:ext uri="{BB962C8B-B14F-4D97-AF65-F5344CB8AC3E}">
        <p14:creationId xmlns:p14="http://schemas.microsoft.com/office/powerpoint/2010/main" val="1351222245"/>
      </p:ext>
    </p:extLst>
  </p:cSld>
  <p:clrMapOvr>
    <a:masterClrMapping/>
  </p:clrMapOvr>
  <p:transition>
    <p:fade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 (Challenge):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 website that accomplishes the following: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an array of your favorite bands.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prompt, ask the user’s favorite band.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it’s one of your favorites, alert: “YEAH I LOVE THEM!”.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it’s not, alert: “Nah. They’re pretty lame.”.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You will need to research how to use .</a:t>
            </a:r>
            <a:r>
              <a:rPr lang="en-US" sz="2400" i="1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indexOf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You will need to research how to use .</a:t>
            </a:r>
            <a:r>
              <a:rPr lang="en-US" sz="2400" i="1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toLowerCase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()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4897080"/>
      </p:ext>
    </p:extLst>
  </p:cSld>
  <p:clrMapOvr>
    <a:masterClrMapping/>
  </p:clrMapOvr>
  <p:transition>
    <p:fade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762000"/>
            <a:ext cx="8686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 (Re-examined, Time-permitting):</a:t>
            </a:r>
          </a:p>
          <a:p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Re-examine the file sent to you at the start of class.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See if you can better understand how it works – after having gone through today’s class. </a:t>
            </a:r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789796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OMG JavaScript!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944" y="1219200"/>
            <a:ext cx="8644538" cy="4114800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457200" y="5334000"/>
            <a:ext cx="8501282" cy="6538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b="0" dirty="0"/>
              <a:t>Prepare to become true coders. </a:t>
            </a:r>
          </a:p>
        </p:txBody>
      </p:sp>
    </p:spTree>
    <p:extLst>
      <p:ext uri="{BB962C8B-B14F-4D97-AF65-F5344CB8AC3E}">
        <p14:creationId xmlns:p14="http://schemas.microsoft.com/office/powerpoint/2010/main" val="1006212253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Learn JavaScript</a:t>
            </a:r>
          </a:p>
        </p:txBody>
      </p:sp>
    </p:spTree>
    <p:extLst>
      <p:ext uri="{BB962C8B-B14F-4D97-AF65-F5344CB8AC3E}">
        <p14:creationId xmlns:p14="http://schemas.microsoft.com/office/powerpoint/2010/main" val="2158691400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Brain on JavaScript…</a:t>
            </a:r>
          </a:p>
        </p:txBody>
      </p:sp>
      <p:pic>
        <p:nvPicPr>
          <p:cNvPr id="6" name="Picture 6" descr="https://c1.staticflickr.com/7/6063/6032827461_ed97d78d4a_b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62" b="27648"/>
          <a:stretch/>
        </p:blipFill>
        <p:spPr bwMode="auto">
          <a:xfrm>
            <a:off x="-21111" y="838200"/>
            <a:ext cx="9165111" cy="533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3750727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to Take Notes…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5BD7A3-12EB-4091-A873-9238268365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914400"/>
            <a:ext cx="6433759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664250"/>
      </p:ext>
    </p:extLst>
  </p:cSld>
  <p:clrMapOvr>
    <a:masterClrMapping/>
  </p:clrMapOvr>
  <p:transition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heme/theme1.xml><?xml version="1.0" encoding="utf-8"?>
<a:theme xmlns:a="http://schemas.openxmlformats.org/drawingml/2006/main" name="1_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Zen_of_Coding" id="{87602CDD-0462-F346-8F62-CCB9F24D482F}" vid="{D140266A-C4E2-8544-B29C-B3C9A1ADCCE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11050</TotalTime>
  <Words>1522</Words>
  <Application>Microsoft Macintosh PowerPoint</Application>
  <PresentationFormat>On-screen Show (4:3)</PresentationFormat>
  <Paragraphs>288</Paragraphs>
  <Slides>53</Slides>
  <Notes>40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58" baseType="lpstr">
      <vt:lpstr>Arial</vt:lpstr>
      <vt:lpstr>Calibri</vt:lpstr>
      <vt:lpstr>Calibri Light</vt:lpstr>
      <vt:lpstr>Roboto</vt:lpstr>
      <vt:lpstr>1_Unbranded</vt:lpstr>
      <vt:lpstr>The Joys of JavaScript</vt:lpstr>
      <vt:lpstr>Admin Items</vt:lpstr>
      <vt:lpstr>Homework #2 – Questions?</vt:lpstr>
      <vt:lpstr>Today’s Class!</vt:lpstr>
      <vt:lpstr>Objectives</vt:lpstr>
      <vt:lpstr>OMG JavaScript!</vt:lpstr>
      <vt:lpstr>How to Learn JavaScript</vt:lpstr>
      <vt:lpstr>Your Brain on JavaScript…</vt:lpstr>
      <vt:lpstr>Time to Take Notes…</vt:lpstr>
      <vt:lpstr>And Keep Organized!!!</vt:lpstr>
      <vt:lpstr>Overall Tips</vt:lpstr>
      <vt:lpstr>Warmup Activity</vt:lpstr>
      <vt:lpstr>PowerPoint Presentation</vt:lpstr>
      <vt:lpstr>What is JavaScript?</vt:lpstr>
      <vt:lpstr>JavaScript Definitions</vt:lpstr>
      <vt:lpstr>Variables</vt:lpstr>
      <vt:lpstr>Basic Variables</vt:lpstr>
      <vt:lpstr>INSTRUCTOR DEMO!</vt:lpstr>
      <vt:lpstr>Demo Time</vt:lpstr>
      <vt:lpstr>Basic Variables (Syntax)</vt:lpstr>
      <vt:lpstr>Basic Variables (Syntax)</vt:lpstr>
      <vt:lpstr>PowerPoint Presentation</vt:lpstr>
      <vt:lpstr>Logs, Prints, Alerts</vt:lpstr>
      <vt:lpstr>Demo Time</vt:lpstr>
      <vt:lpstr>Console.log</vt:lpstr>
      <vt:lpstr>Sad Little Bug…</vt:lpstr>
      <vt:lpstr>Sad Little Bug…</vt:lpstr>
      <vt:lpstr>Sad Little Bug…</vt:lpstr>
      <vt:lpstr>PowerPoint Presentation</vt:lpstr>
      <vt:lpstr>INSTRUCTOR DEMO!</vt:lpstr>
      <vt:lpstr>Demo Time</vt:lpstr>
      <vt:lpstr>Alerts, Prompts, Confirms</vt:lpstr>
      <vt:lpstr>PowerPoint Presentation</vt:lpstr>
      <vt:lpstr>Document Write</vt:lpstr>
      <vt:lpstr>Writing to HTML</vt:lpstr>
      <vt:lpstr>If/Else Statements</vt:lpstr>
      <vt:lpstr>Demo Time</vt:lpstr>
      <vt:lpstr>If/Else Statements</vt:lpstr>
      <vt:lpstr>PowerPoint Presentation</vt:lpstr>
      <vt:lpstr>PowerPoint Presentation</vt:lpstr>
      <vt:lpstr>Arrays</vt:lpstr>
      <vt:lpstr>The Zoo Pen</vt:lpstr>
      <vt:lpstr>The Zoo Pen… Coded</vt:lpstr>
      <vt:lpstr>INSTRUCTOR DEMO!</vt:lpstr>
      <vt:lpstr>Basic Arrays </vt:lpstr>
      <vt:lpstr>Demo Time</vt:lpstr>
      <vt:lpstr>Basic Arrays Indices</vt:lpstr>
      <vt:lpstr>PowerPoint Presentation</vt:lpstr>
      <vt:lpstr>Homework #3</vt:lpstr>
      <vt:lpstr>Questions?</vt:lpstr>
      <vt:lpstr>Challenge Activity?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DevChat #1 Introduction to Twitter Bootstrap:  Web Development for Noobs</dc:title>
  <dc:creator>ahaque89</dc:creator>
  <cp:lastModifiedBy>Daniel Sullivan</cp:lastModifiedBy>
  <cp:revision>1498</cp:revision>
  <cp:lastPrinted>2016-01-30T16:23:56Z</cp:lastPrinted>
  <dcterms:created xsi:type="dcterms:W3CDTF">2015-01-20T17:19:00Z</dcterms:created>
  <dcterms:modified xsi:type="dcterms:W3CDTF">2018-11-02T15:10:20Z</dcterms:modified>
</cp:coreProperties>
</file>